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2" r:id="rId1"/>
  </p:sldMasterIdLst>
  <p:notesMasterIdLst>
    <p:notesMasterId r:id="rId18"/>
  </p:notesMasterIdLst>
  <p:handoutMasterIdLst>
    <p:handoutMasterId r:id="rId19"/>
  </p:handoutMasterIdLst>
  <p:sldIdLst>
    <p:sldId id="261"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521415D9-36F7-43E2-AB2F-B90AF26B5E84}">
      <p14:sectionLst xmlns:p14="http://schemas.microsoft.com/office/powerpoint/2010/main">
        <p14:section name="Default Section" id="{50D6FF2C-75E3-42DA-94E0-6AE745287507}">
          <p14:sldIdLst>
            <p14:sldId id="261"/>
            <p14:sldId id="263"/>
            <p14:sldId id="264"/>
            <p14:sldId id="265"/>
            <p14:sldId id="266"/>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724"/>
    <a:srgbClr val="003268"/>
    <a:srgbClr val="D5E9FF"/>
    <a:srgbClr val="D9D9FF"/>
    <a:srgbClr val="E1F0BE"/>
    <a:srgbClr val="7A9723"/>
    <a:srgbClr val="F9FCF2"/>
    <a:srgbClr val="818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6" autoAdjust="0"/>
    <p:restoredTop sz="93833" autoAdjust="0"/>
  </p:normalViewPr>
  <p:slideViewPr>
    <p:cSldViewPr>
      <p:cViewPr varScale="1">
        <p:scale>
          <a:sx n="90" d="100"/>
          <a:sy n="90" d="100"/>
        </p:scale>
        <p:origin x="75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52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ＭＳ Ｐゴシック" pitchFamily="1"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ＭＳ Ｐゴシック" pitchFamily="1" charset="-128"/>
                <a:cs typeface="+mn-cs"/>
              </a:defRPr>
            </a:lvl1pPr>
          </a:lstStyle>
          <a:p>
            <a:pPr>
              <a:defRPr/>
            </a:pPr>
            <a:fld id="{379FD1F0-63F5-41AF-A326-154DD6E3B464}" type="datetimeFigureOut">
              <a:rPr lang="en-US"/>
              <a:pPr>
                <a:defRPr/>
              </a:pPr>
              <a:t>2/23/2018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ＭＳ Ｐゴシック" pitchFamily="1"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ＭＳ Ｐゴシック" pitchFamily="1" charset="-128"/>
                <a:cs typeface="+mn-cs"/>
              </a:defRPr>
            </a:lvl1pPr>
          </a:lstStyle>
          <a:p>
            <a:pPr>
              <a:defRPr/>
            </a:pPr>
            <a:fld id="{A9038A76-0916-427E-9EA5-ED21F3071B2B}" type="slidenum">
              <a:rPr lang="en-US"/>
              <a:pPr>
                <a:defRPr/>
              </a:pPr>
              <a:t>‹Nº›</a:t>
            </a:fld>
            <a:endParaRPr lang="en-US"/>
          </a:p>
        </p:txBody>
      </p:sp>
    </p:spTree>
    <p:extLst>
      <p:ext uri="{BB962C8B-B14F-4D97-AF65-F5344CB8AC3E}">
        <p14:creationId xmlns:p14="http://schemas.microsoft.com/office/powerpoint/2010/main" val="3915949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9D1077B0-0CEE-4DE7-973B-4621A582E040}" type="slidenum">
              <a:rPr lang="en-US"/>
              <a:pPr>
                <a:defRPr/>
              </a:pPr>
              <a:t>‹Nº›</a:t>
            </a:fld>
            <a:endParaRPr lang="en-US"/>
          </a:p>
        </p:txBody>
      </p:sp>
    </p:spTree>
    <p:extLst>
      <p:ext uri="{BB962C8B-B14F-4D97-AF65-F5344CB8AC3E}">
        <p14:creationId xmlns:p14="http://schemas.microsoft.com/office/powerpoint/2010/main" val="2658281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itchFamily="1" charset="-128"/>
                <a:cs typeface="ＭＳ Ｐゴシック"/>
              </a:rPr>
              <a:t>“There is a need for a medium to large scale glacier dynamics model that can be integrated in distributed hydrological model that is (</a:t>
            </a:r>
            <a:r>
              <a:rPr lang="en-US" sz="1200" kern="1200" dirty="0" err="1">
                <a:solidFill>
                  <a:schemeClr val="tx1"/>
                </a:solidFill>
                <a:effectLst/>
                <a:latin typeface="Arial" charset="0"/>
                <a:ea typeface="ＭＳ Ｐゴシック" pitchFamily="1" charset="-128"/>
                <a:cs typeface="ＭＳ Ｐゴシック"/>
              </a:rPr>
              <a:t>i</a:t>
            </a:r>
            <a:r>
              <a:rPr lang="en-US" sz="1200" kern="1200" dirty="0">
                <a:solidFill>
                  <a:schemeClr val="tx1"/>
                </a:solidFill>
                <a:effectLst/>
                <a:latin typeface="Arial" charset="0"/>
                <a:ea typeface="ＭＳ Ｐゴシック" pitchFamily="1" charset="-128"/>
                <a:cs typeface="ＭＳ Ｐゴシック"/>
              </a:rPr>
              <a:t>) scale independent, (ii) incorporates mass transport from the accumulation to the ablation zone (iii) can account for the effects of climate changes on glacier retreat, (iv) can be applied in data scarce areas”</a:t>
            </a:r>
            <a:endParaRPr lang="nl-NL" sz="1200" kern="1200" dirty="0">
              <a:solidFill>
                <a:schemeClr val="tx1"/>
              </a:solidFill>
              <a:effectLst/>
              <a:latin typeface="Arial" charset="0"/>
              <a:ea typeface="ＭＳ Ｐゴシック" pitchFamily="1" charset="-128"/>
              <a:cs typeface="ＭＳ Ｐゴシック"/>
            </a:endParaRPr>
          </a:p>
          <a:p>
            <a:endParaRPr lang="nl-NL" dirty="0"/>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2</a:t>
            </a:fld>
            <a:endParaRPr lang="en-US"/>
          </a:p>
        </p:txBody>
      </p:sp>
    </p:spTree>
    <p:extLst>
      <p:ext uri="{BB962C8B-B14F-4D97-AF65-F5344CB8AC3E}">
        <p14:creationId xmlns:p14="http://schemas.microsoft.com/office/powerpoint/2010/main" val="269413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3</a:t>
            </a:fld>
            <a:endParaRPr lang="en-US"/>
          </a:p>
        </p:txBody>
      </p:sp>
    </p:spTree>
    <p:extLst>
      <p:ext uri="{BB962C8B-B14F-4D97-AF65-F5344CB8AC3E}">
        <p14:creationId xmlns:p14="http://schemas.microsoft.com/office/powerpoint/2010/main" val="400840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4</a:t>
            </a:fld>
            <a:endParaRPr lang="en-US"/>
          </a:p>
        </p:txBody>
      </p:sp>
    </p:spTree>
    <p:extLst>
      <p:ext uri="{BB962C8B-B14F-4D97-AF65-F5344CB8AC3E}">
        <p14:creationId xmlns:p14="http://schemas.microsoft.com/office/powerpoint/2010/main" val="134280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5</a:t>
            </a:fld>
            <a:endParaRPr lang="en-US"/>
          </a:p>
        </p:txBody>
      </p:sp>
    </p:spTree>
    <p:extLst>
      <p:ext uri="{BB962C8B-B14F-4D97-AF65-F5344CB8AC3E}">
        <p14:creationId xmlns:p14="http://schemas.microsoft.com/office/powerpoint/2010/main" val="276025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6</a:t>
            </a:fld>
            <a:endParaRPr lang="en-US"/>
          </a:p>
        </p:txBody>
      </p:sp>
    </p:spTree>
    <p:extLst>
      <p:ext uri="{BB962C8B-B14F-4D97-AF65-F5344CB8AC3E}">
        <p14:creationId xmlns:p14="http://schemas.microsoft.com/office/powerpoint/2010/main" val="290292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7</a:t>
            </a:fld>
            <a:endParaRPr lang="en-US"/>
          </a:p>
        </p:txBody>
      </p:sp>
    </p:spTree>
    <p:extLst>
      <p:ext uri="{BB962C8B-B14F-4D97-AF65-F5344CB8AC3E}">
        <p14:creationId xmlns:p14="http://schemas.microsoft.com/office/powerpoint/2010/main" val="3375745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6216" y="4371950"/>
            <a:ext cx="2304256" cy="577677"/>
          </a:xfrm>
          <a:prstGeom prst="rect">
            <a:avLst/>
          </a:prstGeom>
        </p:spPr>
      </p:pic>
      <p:sp>
        <p:nvSpPr>
          <p:cNvPr id="13" name="Text Placeholder 12"/>
          <p:cNvSpPr>
            <a:spLocks noGrp="1"/>
          </p:cNvSpPr>
          <p:nvPr>
            <p:ph type="body" sz="quarter" idx="12" hasCustomPrompt="1"/>
          </p:nvPr>
        </p:nvSpPr>
        <p:spPr>
          <a:xfrm>
            <a:off x="396000" y="4201200"/>
            <a:ext cx="3384376" cy="266700"/>
          </a:xfrm>
          <a:prstGeom prst="rect">
            <a:avLst/>
          </a:prstGeom>
        </p:spPr>
        <p:txBody>
          <a:bodyPr/>
          <a:lstStyle>
            <a:lvl1pPr marL="0" indent="0">
              <a:buNone/>
              <a:defRPr sz="1500" b="1" i="1">
                <a:solidFill>
                  <a:srgbClr val="003268"/>
                </a:solidFill>
              </a:defRPr>
            </a:lvl1pPr>
          </a:lstStyle>
          <a:p>
            <a:pPr lvl="0"/>
            <a:r>
              <a:rPr lang="en-US" dirty="0"/>
              <a:t>Name</a:t>
            </a:r>
            <a:endParaRPr lang="nl-NL" dirty="0"/>
          </a:p>
        </p:txBody>
      </p:sp>
      <p:sp>
        <p:nvSpPr>
          <p:cNvPr id="14" name="Text Placeholder 12"/>
          <p:cNvSpPr>
            <a:spLocks noGrp="1"/>
          </p:cNvSpPr>
          <p:nvPr>
            <p:ph type="body" sz="quarter" idx="13" hasCustomPrompt="1"/>
          </p:nvPr>
        </p:nvSpPr>
        <p:spPr>
          <a:xfrm>
            <a:off x="396000" y="4464000"/>
            <a:ext cx="3384376" cy="288032"/>
          </a:xfrm>
          <a:prstGeom prst="rect">
            <a:avLst/>
          </a:prstGeom>
        </p:spPr>
        <p:txBody>
          <a:bodyPr/>
          <a:lstStyle>
            <a:lvl1pPr marL="0" indent="0">
              <a:buNone/>
              <a:defRPr sz="1300" b="0" i="1">
                <a:solidFill>
                  <a:srgbClr val="003268"/>
                </a:solidFill>
              </a:defRPr>
            </a:lvl1pPr>
          </a:lstStyle>
          <a:p>
            <a:pPr lvl="0"/>
            <a:r>
              <a:rPr lang="en-US" dirty="0"/>
              <a:t>Date</a:t>
            </a:r>
            <a:endParaRPr lang="nl-NL" dirty="0"/>
          </a:p>
        </p:txBody>
      </p:sp>
      <p:sp>
        <p:nvSpPr>
          <p:cNvPr id="16" name="Text Placeholder 15"/>
          <p:cNvSpPr>
            <a:spLocks noGrp="1"/>
          </p:cNvSpPr>
          <p:nvPr>
            <p:ph type="body" sz="quarter" idx="14" hasCustomPrompt="1"/>
          </p:nvPr>
        </p:nvSpPr>
        <p:spPr>
          <a:xfrm>
            <a:off x="395536" y="108000"/>
            <a:ext cx="8280152" cy="627063"/>
          </a:xfrm>
          <a:prstGeom prst="rect">
            <a:avLst/>
          </a:prstGeom>
        </p:spPr>
        <p:txBody>
          <a:bodyPr/>
          <a:lstStyle>
            <a:lvl1pPr marL="0" indent="0">
              <a:buNone/>
              <a:defRPr sz="3400" b="1" baseline="0">
                <a:solidFill>
                  <a:srgbClr val="7A9724"/>
                </a:solidFill>
              </a:defRPr>
            </a:lvl1pPr>
            <a:lvl2pPr>
              <a:defRPr sz="3400" b="1"/>
            </a:lvl2pPr>
            <a:lvl3pPr>
              <a:defRPr sz="3400" b="1"/>
            </a:lvl3pPr>
            <a:lvl4pPr>
              <a:defRPr sz="3400" b="1"/>
            </a:lvl4pPr>
            <a:lvl5pPr>
              <a:defRPr sz="3400" b="1"/>
            </a:lvl5pPr>
          </a:lstStyle>
          <a:p>
            <a:pPr lvl="0"/>
            <a:r>
              <a:rPr lang="en-US" dirty="0"/>
              <a:t>Click to edit title</a:t>
            </a:r>
            <a:endParaRPr lang="nl-NL" dirty="0"/>
          </a:p>
        </p:txBody>
      </p:sp>
      <p:sp>
        <p:nvSpPr>
          <p:cNvPr id="18" name="Picture Placeholder 17"/>
          <p:cNvSpPr>
            <a:spLocks noGrp="1"/>
          </p:cNvSpPr>
          <p:nvPr>
            <p:ph type="pic" sz="quarter" idx="15" hasCustomPrompt="1"/>
          </p:nvPr>
        </p:nvSpPr>
        <p:spPr>
          <a:xfrm>
            <a:off x="0" y="1224000"/>
            <a:ext cx="9144000" cy="2880000"/>
          </a:xfrm>
          <a:prstGeom prst="rect">
            <a:avLst/>
          </a:prstGeom>
        </p:spPr>
        <p:txBody>
          <a:bodyPr/>
          <a:lstStyle>
            <a:lvl1pPr marL="0" indent="0">
              <a:buNone/>
              <a:defRPr sz="1600"/>
            </a:lvl1pPr>
          </a:lstStyle>
          <a:p>
            <a:r>
              <a:rPr lang="nl-NL" dirty="0"/>
              <a:t>Picture (1900 x 600 px)</a:t>
            </a:r>
          </a:p>
        </p:txBody>
      </p:sp>
      <p:sp>
        <p:nvSpPr>
          <p:cNvPr id="19" name="Text Placeholder 12"/>
          <p:cNvSpPr>
            <a:spLocks noGrp="1"/>
          </p:cNvSpPr>
          <p:nvPr>
            <p:ph type="body" sz="quarter" idx="16" hasCustomPrompt="1"/>
          </p:nvPr>
        </p:nvSpPr>
        <p:spPr>
          <a:xfrm>
            <a:off x="395536" y="4680000"/>
            <a:ext cx="3384376" cy="289645"/>
          </a:xfrm>
          <a:prstGeom prst="rect">
            <a:avLst/>
          </a:prstGeom>
        </p:spPr>
        <p:txBody>
          <a:bodyPr/>
          <a:lstStyle>
            <a:lvl1pPr marL="0" indent="0">
              <a:buNone/>
              <a:defRPr sz="1300" b="0" i="1">
                <a:solidFill>
                  <a:srgbClr val="003268"/>
                </a:solidFill>
              </a:defRPr>
            </a:lvl1pPr>
          </a:lstStyle>
          <a:p>
            <a:pPr lvl="0"/>
            <a:r>
              <a:rPr lang="en-US" dirty="0"/>
              <a:t>Location</a:t>
            </a:r>
            <a:endParaRPr lang="nl-NL" dirty="0"/>
          </a:p>
        </p:txBody>
      </p:sp>
      <p:sp>
        <p:nvSpPr>
          <p:cNvPr id="21" name="Text Placeholder 15"/>
          <p:cNvSpPr>
            <a:spLocks noGrp="1"/>
          </p:cNvSpPr>
          <p:nvPr>
            <p:ph type="body" sz="quarter" idx="17" hasCustomPrompt="1"/>
          </p:nvPr>
        </p:nvSpPr>
        <p:spPr>
          <a:xfrm>
            <a:off x="395536" y="612000"/>
            <a:ext cx="8280152" cy="483047"/>
          </a:xfrm>
          <a:prstGeom prst="rect">
            <a:avLst/>
          </a:prstGeom>
        </p:spPr>
        <p:txBody>
          <a:bodyPr/>
          <a:lstStyle>
            <a:lvl1pPr marL="0" indent="0">
              <a:buNone/>
              <a:defRPr sz="2400" b="0" baseline="0">
                <a:solidFill>
                  <a:srgbClr val="7A9724"/>
                </a:solidFill>
              </a:defRPr>
            </a:lvl1pPr>
            <a:lvl2pPr>
              <a:defRPr sz="3400" b="1"/>
            </a:lvl2pPr>
            <a:lvl3pPr>
              <a:defRPr sz="3400" b="1"/>
            </a:lvl3pPr>
            <a:lvl4pPr>
              <a:defRPr sz="3400" b="1"/>
            </a:lvl4pPr>
            <a:lvl5pPr>
              <a:defRPr sz="3400" b="1"/>
            </a:lvl5pPr>
          </a:lstStyle>
          <a:p>
            <a:pPr lvl="0"/>
            <a:r>
              <a:rPr lang="en-US" dirty="0"/>
              <a:t>Click to add subtitle</a:t>
            </a:r>
            <a:endParaRPr lang="nl-NL" dirty="0"/>
          </a:p>
        </p:txBody>
      </p:sp>
    </p:spTree>
    <p:extLst>
      <p:ext uri="{BB962C8B-B14F-4D97-AF65-F5344CB8AC3E}">
        <p14:creationId xmlns:p14="http://schemas.microsoft.com/office/powerpoint/2010/main" val="3030306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915566"/>
            <a:ext cx="7632848" cy="4104456"/>
          </a:xfrm>
          <a:prstGeom prst="rect">
            <a:avLst/>
          </a:prstGeom>
        </p:spPr>
        <p:txBody>
          <a:bodyPr/>
          <a:lstStyle>
            <a:lvl1pPr marL="0" indent="0">
              <a:spcBef>
                <a:spcPts val="400"/>
              </a:spcBef>
              <a:buClr>
                <a:srgbClr val="7A9724"/>
              </a:buClr>
              <a:buSzPct val="110000"/>
              <a:buFont typeface="Arial" panose="020B0604020202020204" pitchFamily="34" charset="0"/>
              <a:buNone/>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vl6pPr marL="2286000" indent="0">
              <a:buNone/>
              <a:defRPr/>
            </a:lvl6pPr>
          </a:lstStyle>
          <a:p>
            <a:pPr lvl="0"/>
            <a:r>
              <a:rPr lang="en-US"/>
              <a:t>Click to edit Master text styles</a:t>
            </a:r>
          </a:p>
          <a:p>
            <a:pPr lvl="1"/>
            <a:r>
              <a:rPr lang="en-US"/>
              <a:t>Second level</a:t>
            </a:r>
          </a:p>
          <a:p>
            <a:pPr lvl="2"/>
            <a:r>
              <a:rPr lang="en-US"/>
              <a:t>Third level</a:t>
            </a:r>
          </a:p>
        </p:txBody>
      </p:sp>
      <p:sp>
        <p:nvSpPr>
          <p:cNvPr id="7" name="Rectangle 6"/>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le 1"/>
          <p:cNvSpPr>
            <a:spLocks noGrp="1"/>
          </p:cNvSpPr>
          <p:nvPr>
            <p:ph type="ctrTitle" hasCustomPrompt="1"/>
          </p:nvPr>
        </p:nvSpPr>
        <p:spPr>
          <a:xfrm>
            <a:off x="561600" y="248400"/>
            <a:ext cx="797040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67318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gradFill flip="none" rotWithShape="1">
          <a:gsLst>
            <a:gs pos="0">
              <a:srgbClr val="003268"/>
            </a:gs>
            <a:gs pos="73000">
              <a:srgbClr val="002F69">
                <a:lumMod val="95000"/>
                <a:lumOff val="5000"/>
                <a:alpha val="91000"/>
              </a:srgbClr>
            </a:gs>
            <a:gs pos="74000">
              <a:srgbClr val="002868">
                <a:lumMod val="0"/>
                <a:lumOff val="100000"/>
                <a:alpha val="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000" y="468001"/>
            <a:ext cx="6912312" cy="663590"/>
          </a:xfrm>
          <a:prstGeom prst="rect">
            <a:avLst/>
          </a:prstGeom>
        </p:spPr>
        <p:txBody>
          <a:bodyPr anchor="t"/>
          <a:lstStyle>
            <a:lvl1pPr algn="l">
              <a:defRPr sz="3400" b="1">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468000" y="3507854"/>
            <a:ext cx="5328136" cy="1296144"/>
          </a:xfrm>
          <a:prstGeom prst="rect">
            <a:avLst/>
          </a:prstGeom>
        </p:spPr>
        <p:txBody>
          <a:bodyPr anchor="b"/>
          <a:lstStyle>
            <a:lvl1pPr marL="0" indent="0" algn="l">
              <a:buNone/>
              <a:defRPr sz="1600" i="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Date, Location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15786" y="4279016"/>
            <a:ext cx="2376264" cy="596991"/>
          </a:xfrm>
          <a:prstGeom prst="rect">
            <a:avLst/>
          </a:prstGeom>
        </p:spPr>
      </p:pic>
      <p:sp>
        <p:nvSpPr>
          <p:cNvPr id="13" name="Text Placeholder 12"/>
          <p:cNvSpPr>
            <a:spLocks noGrp="1"/>
          </p:cNvSpPr>
          <p:nvPr>
            <p:ph type="body" sz="quarter" idx="10" hasCustomPrompt="1"/>
          </p:nvPr>
        </p:nvSpPr>
        <p:spPr>
          <a:xfrm>
            <a:off x="464574" y="1131590"/>
            <a:ext cx="5039915" cy="863600"/>
          </a:xfrm>
          <a:prstGeom prst="rect">
            <a:avLst/>
          </a:prstGeom>
        </p:spPr>
        <p:txBody>
          <a:bodyPr/>
          <a:lstStyle>
            <a:lvl1pPr marL="0" indent="0">
              <a:buNone/>
              <a:defRPr sz="2800">
                <a:solidFill>
                  <a:schemeClr val="bg1"/>
                </a:solidFill>
              </a:defRPr>
            </a:lvl1pPr>
          </a:lstStyle>
          <a:p>
            <a:pPr lvl="0"/>
            <a:r>
              <a:rPr lang="nl-NL" dirty="0"/>
              <a:t>Click to add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915566"/>
            <a:ext cx="7632848" cy="4104456"/>
          </a:xfrm>
          <a:prstGeom prst="rect">
            <a:avLst/>
          </a:prstGeom>
        </p:spPr>
        <p:txBody>
          <a:bodyPr/>
          <a:lstStyle>
            <a:lvl1pPr marL="0" indent="0">
              <a:spcBef>
                <a:spcPts val="400"/>
              </a:spcBef>
              <a:buClr>
                <a:srgbClr val="7A9724"/>
              </a:buClr>
              <a:buSzPct val="110000"/>
              <a:buFont typeface="Arial" panose="020B0604020202020204" pitchFamily="34" charset="0"/>
              <a:buNone/>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vl6pPr marL="2286000" indent="0">
              <a:buNone/>
              <a:defRPr/>
            </a:lvl6pPr>
          </a:lstStyle>
          <a:p>
            <a:pPr lvl="0"/>
            <a:r>
              <a:rPr lang="es-ES"/>
              <a:t>Editar los estilos de texto del patrón</a:t>
            </a:r>
          </a:p>
          <a:p>
            <a:pPr lvl="1"/>
            <a:r>
              <a:rPr lang="es-ES"/>
              <a:t>Segundo nivel</a:t>
            </a:r>
          </a:p>
          <a:p>
            <a:pPr lvl="2"/>
            <a:r>
              <a:rPr lang="es-ES"/>
              <a:t>Tercer nivel</a:t>
            </a:r>
          </a:p>
        </p:txBody>
      </p:sp>
      <p:sp>
        <p:nvSpPr>
          <p:cNvPr id="7" name="Rectangle 6"/>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le 1"/>
          <p:cNvSpPr>
            <a:spLocks noGrp="1"/>
          </p:cNvSpPr>
          <p:nvPr>
            <p:ph type="ctrTitle" hasCustomPrompt="1"/>
          </p:nvPr>
        </p:nvSpPr>
        <p:spPr>
          <a:xfrm>
            <a:off x="561600" y="248400"/>
            <a:ext cx="797040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426311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915566"/>
            <a:ext cx="7632848"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Rectangle 6"/>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
        <p:nvSpPr>
          <p:cNvPr id="18" name="Title 1"/>
          <p:cNvSpPr>
            <a:spLocks noGrp="1"/>
          </p:cNvSpPr>
          <p:nvPr>
            <p:ph type="ctrTitle" hasCustomPrompt="1"/>
          </p:nvPr>
        </p:nvSpPr>
        <p:spPr>
          <a:xfrm>
            <a:off x="561600" y="248400"/>
            <a:ext cx="7970400" cy="667166"/>
          </a:xfrm>
          <a:prstGeom prst="rect">
            <a:avLst/>
          </a:prstGeom>
        </p:spPr>
        <p:txBody>
          <a:bodyPr anchor="t"/>
          <a:lstStyle>
            <a:lvl1pPr algn="l">
              <a:defRPr sz="3000" b="1">
                <a:solidFill>
                  <a:srgbClr val="003268"/>
                </a:solidFill>
              </a:defRPr>
            </a:lvl1pPr>
          </a:lstStyle>
          <a:p>
            <a:r>
              <a:rPr lang="en-US" dirty="0"/>
              <a:t>Click to edit header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
          </p:nvPr>
        </p:nvSpPr>
        <p:spPr>
          <a:xfrm>
            <a:off x="899592" y="915566"/>
            <a:ext cx="3672000"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tle 1"/>
          <p:cNvSpPr>
            <a:spLocks noGrp="1"/>
          </p:cNvSpPr>
          <p:nvPr>
            <p:ph type="ctrTitle" hasCustomPrompt="1"/>
          </p:nvPr>
        </p:nvSpPr>
        <p:spPr>
          <a:xfrm>
            <a:off x="561600" y="248400"/>
            <a:ext cx="797084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
        <p:nvSpPr>
          <p:cNvPr id="12" name="Content Placeholder 2"/>
          <p:cNvSpPr>
            <a:spLocks noGrp="1"/>
          </p:cNvSpPr>
          <p:nvPr>
            <p:ph idx="10"/>
          </p:nvPr>
        </p:nvSpPr>
        <p:spPr>
          <a:xfrm>
            <a:off x="4860032" y="914400"/>
            <a:ext cx="3672408"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tle 1"/>
          <p:cNvSpPr>
            <a:spLocks noGrp="1"/>
          </p:cNvSpPr>
          <p:nvPr>
            <p:ph type="ctrTitle" hasCustomPrompt="1"/>
          </p:nvPr>
        </p:nvSpPr>
        <p:spPr>
          <a:xfrm>
            <a:off x="561600" y="248400"/>
            <a:ext cx="797084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39526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52628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7204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55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9" r:id="rId1"/>
    <p:sldLayoutId id="2147484063" r:id="rId2"/>
    <p:sldLayoutId id="2147484064" r:id="rId3"/>
    <p:sldLayoutId id="2147484062" r:id="rId4"/>
    <p:sldLayoutId id="2147484060" r:id="rId5"/>
    <p:sldLayoutId id="2147484065" r:id="rId6"/>
    <p:sldLayoutId id="2147484066" r:id="rId7"/>
    <p:sldLayoutId id="2147484068" r:id="rId8"/>
    <p:sldLayoutId id="2147484067" r:id="rId9"/>
    <p:sldLayoutId id="2147484070" r:id="rId10"/>
  </p:sldLayoutIdLst>
  <p:txStyles>
    <p:titleStyle>
      <a:lvl1pPr algn="l" rtl="0" eaLnBrk="1" fontAlgn="base" hangingPunct="1">
        <a:spcBef>
          <a:spcPct val="0"/>
        </a:spcBef>
        <a:spcAft>
          <a:spcPct val="0"/>
        </a:spcAft>
        <a:defRPr sz="3600" kern="1200">
          <a:solidFill>
            <a:srgbClr val="D9D9D9"/>
          </a:solidFill>
          <a:latin typeface="+mj-lt"/>
          <a:ea typeface="+mj-ea"/>
          <a:cs typeface="+mj-cs"/>
        </a:defRPr>
      </a:lvl1pPr>
      <a:lvl2pPr algn="l" rtl="0" eaLnBrk="1" fontAlgn="base" hangingPunct="1">
        <a:spcBef>
          <a:spcPct val="0"/>
        </a:spcBef>
        <a:spcAft>
          <a:spcPct val="0"/>
        </a:spcAft>
        <a:defRPr sz="3600">
          <a:solidFill>
            <a:srgbClr val="D9D9D9"/>
          </a:solidFill>
          <a:latin typeface="Calibri" pitchFamily="34" charset="0"/>
        </a:defRPr>
      </a:lvl2pPr>
      <a:lvl3pPr algn="l" rtl="0" eaLnBrk="1" fontAlgn="base" hangingPunct="1">
        <a:spcBef>
          <a:spcPct val="0"/>
        </a:spcBef>
        <a:spcAft>
          <a:spcPct val="0"/>
        </a:spcAft>
        <a:defRPr sz="3600">
          <a:solidFill>
            <a:srgbClr val="D9D9D9"/>
          </a:solidFill>
          <a:latin typeface="Calibri" pitchFamily="34" charset="0"/>
        </a:defRPr>
      </a:lvl3pPr>
      <a:lvl4pPr algn="l" rtl="0" eaLnBrk="1" fontAlgn="base" hangingPunct="1">
        <a:spcBef>
          <a:spcPct val="0"/>
        </a:spcBef>
        <a:spcAft>
          <a:spcPct val="0"/>
        </a:spcAft>
        <a:defRPr sz="3600">
          <a:solidFill>
            <a:srgbClr val="D9D9D9"/>
          </a:solidFill>
          <a:latin typeface="Calibri" pitchFamily="34" charset="0"/>
        </a:defRPr>
      </a:lvl4pPr>
      <a:lvl5pPr algn="l" rtl="0" eaLnBrk="1" fontAlgn="base" hangingPunct="1">
        <a:spcBef>
          <a:spcPct val="0"/>
        </a:spcBef>
        <a:spcAft>
          <a:spcPct val="0"/>
        </a:spcAft>
        <a:defRPr sz="3600">
          <a:solidFill>
            <a:srgbClr val="D9D9D9"/>
          </a:solidFill>
          <a:latin typeface="Calibri" pitchFamily="34" charset="0"/>
        </a:defRPr>
      </a:lvl5pPr>
      <a:lvl6pPr marL="457200" algn="l" rtl="0" eaLnBrk="1" fontAlgn="base" hangingPunct="1">
        <a:spcBef>
          <a:spcPct val="0"/>
        </a:spcBef>
        <a:spcAft>
          <a:spcPct val="0"/>
        </a:spcAft>
        <a:defRPr sz="4400">
          <a:solidFill>
            <a:srgbClr val="F2F2F2"/>
          </a:solidFill>
          <a:latin typeface="Calibri" pitchFamily="34" charset="0"/>
        </a:defRPr>
      </a:lvl6pPr>
      <a:lvl7pPr marL="914400" algn="l" rtl="0" eaLnBrk="1" fontAlgn="base" hangingPunct="1">
        <a:spcBef>
          <a:spcPct val="0"/>
        </a:spcBef>
        <a:spcAft>
          <a:spcPct val="0"/>
        </a:spcAft>
        <a:defRPr sz="4400">
          <a:solidFill>
            <a:srgbClr val="F2F2F2"/>
          </a:solidFill>
          <a:latin typeface="Calibri" pitchFamily="34" charset="0"/>
        </a:defRPr>
      </a:lvl7pPr>
      <a:lvl8pPr marL="1371600" algn="l" rtl="0" eaLnBrk="1" fontAlgn="base" hangingPunct="1">
        <a:spcBef>
          <a:spcPct val="0"/>
        </a:spcBef>
        <a:spcAft>
          <a:spcPct val="0"/>
        </a:spcAft>
        <a:defRPr sz="4400">
          <a:solidFill>
            <a:srgbClr val="F2F2F2"/>
          </a:solidFill>
          <a:latin typeface="Calibri" pitchFamily="34" charset="0"/>
        </a:defRPr>
      </a:lvl8pPr>
      <a:lvl9pPr marL="1828800" algn="l" rtl="0" eaLnBrk="1" fontAlgn="base" hangingPunct="1">
        <a:spcBef>
          <a:spcPct val="0"/>
        </a:spcBef>
        <a:spcAft>
          <a:spcPct val="0"/>
        </a:spcAft>
        <a:defRPr sz="4400">
          <a:solidFill>
            <a:srgbClr val="F2F2F2"/>
          </a:solidFill>
          <a:latin typeface="Calibri" pitchFamily="34" charset="0"/>
        </a:defRPr>
      </a:lvl9pPr>
    </p:titleStyle>
    <p:bodyStyle>
      <a:lvl1pPr marL="457200" indent="-457200" algn="l" rtl="0" eaLnBrk="1" fontAlgn="base" hangingPunct="1">
        <a:spcBef>
          <a:spcPct val="20000"/>
        </a:spcBef>
        <a:spcAft>
          <a:spcPct val="0"/>
        </a:spcAft>
        <a:buFont typeface="Wingdings" panose="05000000000000000000" pitchFamily="2" charset="2"/>
        <a:buChar char="q"/>
        <a:defRPr sz="2800" kern="1200">
          <a:solidFill>
            <a:srgbClr val="404040"/>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Ø"/>
        <a:defRPr sz="2400" kern="1200">
          <a:solidFill>
            <a:srgbClr val="404040"/>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v"/>
        <a:defRPr sz="2000" kern="1200">
          <a:solidFill>
            <a:srgbClr val="404040"/>
          </a:solidFill>
          <a:latin typeface="+mn-lt"/>
          <a:ea typeface="+mn-ea"/>
          <a:cs typeface="+mn-cs"/>
        </a:defRPr>
      </a:lvl3pPr>
      <a:lvl4pPr marL="1600200" indent="-228600" algn="l" rtl="0" eaLnBrk="1" fontAlgn="base" hangingPunct="1">
        <a:spcBef>
          <a:spcPct val="20000"/>
        </a:spcBef>
        <a:spcAft>
          <a:spcPct val="0"/>
        </a:spcAft>
        <a:buFont typeface="Arial" charset="0"/>
        <a:buChar char="–"/>
        <a:defRPr kern="1200">
          <a:solidFill>
            <a:srgbClr val="404040"/>
          </a:solidFill>
          <a:latin typeface="+mn-lt"/>
          <a:ea typeface="+mn-ea"/>
          <a:cs typeface="+mn-cs"/>
        </a:defRPr>
      </a:lvl4pPr>
      <a:lvl5pPr marL="2057400" indent="-228600" algn="l" rtl="0" eaLnBrk="1" fontAlgn="base" hangingPunct="1">
        <a:spcBef>
          <a:spcPct val="20000"/>
        </a:spcBef>
        <a:spcAft>
          <a:spcPct val="0"/>
        </a:spcAft>
        <a:buFont typeface="Arial" charset="0"/>
        <a:buChar char="»"/>
        <a:defRPr kern="1200">
          <a:solidFill>
            <a:srgbClr val="404040"/>
          </a:solidFill>
          <a:latin typeface="+mn-lt"/>
          <a:ea typeface="+mn-ea"/>
          <a:cs typeface="+mn-cs"/>
        </a:defRPr>
      </a:lvl5pPr>
      <a:lvl6pPr marL="2628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info@futurewater.nl"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cad=rja&amp;uact=8&amp;ved=0ahUKEwjXy52Rsd7MAhXMWxoKHemEAGsQjRwIBw&amp;url=http://www.icimod.org/?q%3D18604&amp;bvm=bv.122129774,d.bGg&amp;psig=AFQjCNHIFWJ8FP7MmyVYNgCt9ZWh4Bi6EA&amp;ust=146348084153245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nl/url?sa=i&amp;rct=j&amp;q=&amp;esrc=s&amp;source=images&amp;cd=&amp;cad=rja&amp;uact=8&amp;ved=0ahUKEwjXy52Rsd7MAhXMWxoKHemEAGsQjRwIBw&amp;url=http://www.icimod.org/?q%3D18604&amp;bvm=bv.122129774,d.bGg&amp;psig=AFQjCNHIFWJ8FP7MmyVYNgCt9ZWh4Bi6EA&amp;ust=1463480841532453"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2"/>
          </p:nvPr>
        </p:nvSpPr>
        <p:spPr>
          <a:xfrm>
            <a:off x="396000" y="4201200"/>
            <a:ext cx="3384376" cy="266700"/>
          </a:xfrm>
        </p:spPr>
        <p:txBody>
          <a:bodyPr/>
          <a:lstStyle/>
          <a:p>
            <a:r>
              <a:rPr lang="en-GB" sz="1400" dirty="0"/>
              <a:t>W. Terink and W.W. Immerzeel</a:t>
            </a:r>
          </a:p>
          <a:p>
            <a:endParaRPr lang="en-GB" dirty="0"/>
          </a:p>
        </p:txBody>
      </p:sp>
      <p:sp>
        <p:nvSpPr>
          <p:cNvPr id="26" name="Text Placeholder 25"/>
          <p:cNvSpPr>
            <a:spLocks noGrp="1"/>
          </p:cNvSpPr>
          <p:nvPr>
            <p:ph type="body" sz="quarter" idx="13"/>
          </p:nvPr>
        </p:nvSpPr>
        <p:spPr/>
        <p:txBody>
          <a:bodyPr/>
          <a:lstStyle/>
          <a:p>
            <a:r>
              <a:rPr lang="es-ES" dirty="0" err="1"/>
              <a:t>November</a:t>
            </a:r>
            <a:r>
              <a:rPr lang="es-ES" dirty="0"/>
              <a:t> 2017</a:t>
            </a:r>
            <a:endParaRPr lang="en-GB" dirty="0"/>
          </a:p>
        </p:txBody>
      </p:sp>
      <p:sp>
        <p:nvSpPr>
          <p:cNvPr id="27" name="Text Placeholder 26"/>
          <p:cNvSpPr>
            <a:spLocks noGrp="1"/>
          </p:cNvSpPr>
          <p:nvPr>
            <p:ph type="body" sz="quarter" idx="14"/>
          </p:nvPr>
        </p:nvSpPr>
        <p:spPr/>
        <p:txBody>
          <a:bodyPr/>
          <a:lstStyle/>
          <a:p>
            <a:r>
              <a:rPr lang="en-US" sz="3200" dirty="0"/>
              <a:t>Improvement of the SPHY Model Glacier Module and its Application in the </a:t>
            </a:r>
            <a:r>
              <a:rPr lang="en-US" sz="3200" dirty="0" err="1"/>
              <a:t>Tamakoshi</a:t>
            </a:r>
            <a:r>
              <a:rPr lang="en-US" sz="3200" dirty="0"/>
              <a:t> River Basin, Nepal</a:t>
            </a:r>
            <a:endParaRPr lang="en-GB" sz="3200" dirty="0"/>
          </a:p>
          <a:p>
            <a:endParaRPr lang="en-GB" dirty="0"/>
          </a:p>
        </p:txBody>
      </p:sp>
      <p:sp>
        <p:nvSpPr>
          <p:cNvPr id="29" name="Text Placeholder 28"/>
          <p:cNvSpPr>
            <a:spLocks noGrp="1"/>
          </p:cNvSpPr>
          <p:nvPr>
            <p:ph type="body" sz="quarter" idx="16"/>
          </p:nvPr>
        </p:nvSpPr>
        <p:spPr/>
        <p:txBody>
          <a:bodyPr/>
          <a:lstStyle/>
          <a:p>
            <a:r>
              <a:rPr lang="es-ES" dirty="0">
                <a:hlinkClick r:id="rId2"/>
              </a:rPr>
              <a:t>info@futurewater.nl</a:t>
            </a:r>
            <a:r>
              <a:rPr lang="es-ES" dirty="0"/>
              <a:t> </a:t>
            </a:r>
            <a:endParaRPr lang="en-GB" dirty="0"/>
          </a:p>
        </p:txBody>
      </p:sp>
      <p:pic>
        <p:nvPicPr>
          <p:cNvPr id="8" name="Picture 2">
            <a:extLst>
              <a:ext uri="{FF2B5EF4-FFF2-40B4-BE49-F238E27FC236}">
                <a16:creationId xmlns:a16="http://schemas.microsoft.com/office/drawing/2014/main" id="{1B274074-B15C-4292-98A4-D2B93944D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132" y="1707654"/>
            <a:ext cx="2146300" cy="236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Afbeelding 42" descr="http://www.icimod.org/~icimod/v2/cms4/_files/images/bca9576afaa9468a7d6bbc4e557a2588.jpg">
            <a:hlinkClick r:id="rId4" tgtFrame="&quot;_blank&quot;"/>
            <a:extLst>
              <a:ext uri="{FF2B5EF4-FFF2-40B4-BE49-F238E27FC236}">
                <a16:creationId xmlns:a16="http://schemas.microsoft.com/office/drawing/2014/main" id="{70282FCB-B3C2-46DD-A018-DF0E09D0294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95536" y="1779662"/>
            <a:ext cx="3456384" cy="2278587"/>
          </a:xfrm>
          <a:prstGeom prst="rect">
            <a:avLst/>
          </a:prstGeom>
          <a:ln>
            <a:noFill/>
          </a:ln>
          <a:effectLst>
            <a:outerShdw blurRad="292100" dist="139700" dir="2700000" algn="tl" rotWithShape="0">
              <a:srgbClr val="333333">
                <a:alpha val="65000"/>
              </a:srgbClr>
            </a:outerShdw>
          </a:effectLst>
        </p:spPr>
      </p:pic>
      <p:pic>
        <p:nvPicPr>
          <p:cNvPr id="10" name="Picture 3">
            <a:extLst>
              <a:ext uri="{FF2B5EF4-FFF2-40B4-BE49-F238E27FC236}">
                <a16:creationId xmlns:a16="http://schemas.microsoft.com/office/drawing/2014/main" id="{13BB806B-1F41-4D0D-96CD-31B9A0824E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26" r="12895"/>
          <a:stretch/>
        </p:blipFill>
        <p:spPr bwMode="auto">
          <a:xfrm>
            <a:off x="4211960" y="2427734"/>
            <a:ext cx="1677451"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74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248" t="3389" r="4956" b="4815"/>
          <a:stretch/>
        </p:blipFill>
        <p:spPr>
          <a:xfrm>
            <a:off x="1475656" y="123478"/>
            <a:ext cx="4896544" cy="4896544"/>
          </a:xfrm>
        </p:spPr>
      </p:pic>
    </p:spTree>
    <p:extLst>
      <p:ext uri="{BB962C8B-B14F-4D97-AF65-F5344CB8AC3E}">
        <p14:creationId xmlns:p14="http://schemas.microsoft.com/office/powerpoint/2010/main" val="20670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494" t="3330" r="8522" b="2265"/>
          <a:stretch/>
        </p:blipFill>
        <p:spPr>
          <a:xfrm>
            <a:off x="3744000" y="1678550"/>
            <a:ext cx="5400000" cy="3000309"/>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1883" r="4436" b="9231"/>
          <a:stretch/>
        </p:blipFill>
        <p:spPr>
          <a:xfrm>
            <a:off x="322172" y="123477"/>
            <a:ext cx="3313724" cy="3594443"/>
          </a:xfrm>
          <a:prstGeom prst="rect">
            <a:avLst/>
          </a:prstGeom>
          <a:ln>
            <a:solidFill>
              <a:schemeClr val="accent1"/>
            </a:solidFill>
          </a:ln>
        </p:spPr>
      </p:pic>
    </p:spTree>
    <p:extLst>
      <p:ext uri="{BB962C8B-B14F-4D97-AF65-F5344CB8AC3E}">
        <p14:creationId xmlns:p14="http://schemas.microsoft.com/office/powerpoint/2010/main" val="10447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81" t="3528" r="8597" b="1894"/>
          <a:stretch/>
        </p:blipFill>
        <p:spPr>
          <a:xfrm>
            <a:off x="3995936" y="2149966"/>
            <a:ext cx="4788024" cy="2679717"/>
          </a:xfrm>
          <a:prstGeom prst="rect">
            <a:avLst/>
          </a:prstGeom>
        </p:spPr>
      </p:pic>
      <p:pic>
        <p:nvPicPr>
          <p:cNvPr id="5"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733" t="4216" r="4471" b="9131"/>
          <a:stretch/>
        </p:blipFill>
        <p:spPr>
          <a:xfrm>
            <a:off x="323528" y="267494"/>
            <a:ext cx="3438769" cy="3556001"/>
          </a:xfrm>
          <a:ln>
            <a:solidFill>
              <a:schemeClr val="accent1"/>
            </a:solidFill>
          </a:ln>
        </p:spPr>
      </p:pic>
    </p:spTree>
    <p:extLst>
      <p:ext uri="{BB962C8B-B14F-4D97-AF65-F5344CB8AC3E}">
        <p14:creationId xmlns:p14="http://schemas.microsoft.com/office/powerpoint/2010/main" val="388221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64" t="5305" r="6763" b="1947"/>
          <a:stretch/>
        </p:blipFill>
        <p:spPr>
          <a:xfrm>
            <a:off x="1331640" y="316914"/>
            <a:ext cx="5616624" cy="4476752"/>
          </a:xfrm>
        </p:spPr>
      </p:pic>
    </p:spTree>
    <p:extLst>
      <p:ext uri="{BB962C8B-B14F-4D97-AF65-F5344CB8AC3E}">
        <p14:creationId xmlns:p14="http://schemas.microsoft.com/office/powerpoint/2010/main" val="1521299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35" t="8814" r="4483" b="8532"/>
          <a:stretch/>
        </p:blipFill>
        <p:spPr>
          <a:xfrm>
            <a:off x="251520" y="527720"/>
            <a:ext cx="4689143" cy="4119611"/>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960" t="3951" r="7454" b="2450"/>
          <a:stretch/>
        </p:blipFill>
        <p:spPr>
          <a:xfrm>
            <a:off x="5076056" y="463137"/>
            <a:ext cx="3960040" cy="4184193"/>
          </a:xfrm>
          <a:prstGeom prst="rect">
            <a:avLst/>
          </a:prstGeom>
          <a:ln>
            <a:solidFill>
              <a:schemeClr val="tx1"/>
            </a:solidFill>
          </a:ln>
        </p:spPr>
      </p:pic>
    </p:spTree>
    <p:extLst>
      <p:ext uri="{BB962C8B-B14F-4D97-AF65-F5344CB8AC3E}">
        <p14:creationId xmlns:p14="http://schemas.microsoft.com/office/powerpoint/2010/main" val="3905133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a:t>Conclusions:</a:t>
            </a:r>
          </a:p>
          <a:p>
            <a:pPr lvl="1"/>
            <a:r>
              <a:rPr lang="nl-NL" dirty="0"/>
              <a:t>SPHY glacier module now mass conserving</a:t>
            </a:r>
          </a:p>
          <a:p>
            <a:pPr lvl="1"/>
            <a:r>
              <a:rPr lang="nl-NL" dirty="0"/>
              <a:t>Mass transport from accumulation to ablation zone included</a:t>
            </a:r>
          </a:p>
          <a:p>
            <a:pPr lvl="1"/>
            <a:r>
              <a:rPr lang="nl-NL" dirty="0"/>
              <a:t>Scale independent and suitable for medium to large river basins</a:t>
            </a:r>
          </a:p>
          <a:p>
            <a:pPr lvl="1"/>
            <a:r>
              <a:rPr lang="nl-NL" dirty="0"/>
              <a:t>Model calibration matches annual glacier mass balance</a:t>
            </a:r>
          </a:p>
          <a:p>
            <a:pPr lvl="1"/>
            <a:endParaRPr lang="nl-NL" dirty="0"/>
          </a:p>
          <a:p>
            <a:r>
              <a:rPr lang="nl-NL" dirty="0"/>
              <a:t>Shortcomings:</a:t>
            </a:r>
          </a:p>
          <a:p>
            <a:pPr lvl="1"/>
            <a:r>
              <a:rPr lang="nl-NL" dirty="0"/>
              <a:t>Less applicable for very large model resolutions (no ice redistribution)</a:t>
            </a:r>
          </a:p>
          <a:p>
            <a:pPr lvl="1"/>
            <a:r>
              <a:rPr lang="nl-NL" dirty="0"/>
              <a:t>Only ice redistribution if glacier has negative mass balance</a:t>
            </a:r>
          </a:p>
          <a:p>
            <a:pPr lvl="1"/>
            <a:r>
              <a:rPr lang="nl-NL" dirty="0"/>
              <a:t>Glaciers cannot increase in area</a:t>
            </a:r>
          </a:p>
          <a:p>
            <a:pPr lvl="1"/>
            <a:endParaRPr lang="nl-NL" dirty="0"/>
          </a:p>
          <a:p>
            <a:pPr lvl="1"/>
            <a:endParaRPr lang="nl-NL" dirty="0"/>
          </a:p>
          <a:p>
            <a:pPr lvl="1"/>
            <a:endParaRPr lang="nl-NL" dirty="0"/>
          </a:p>
        </p:txBody>
      </p:sp>
      <p:sp>
        <p:nvSpPr>
          <p:cNvPr id="3" name="Title 2"/>
          <p:cNvSpPr>
            <a:spLocks noGrp="1"/>
          </p:cNvSpPr>
          <p:nvPr>
            <p:ph type="ctrTitle"/>
          </p:nvPr>
        </p:nvSpPr>
        <p:spPr/>
        <p:txBody>
          <a:bodyPr/>
          <a:lstStyle/>
          <a:p>
            <a:r>
              <a:rPr lang="nl-NL" dirty="0"/>
              <a:t>Conclusions and shortcomings</a:t>
            </a:r>
          </a:p>
        </p:txBody>
      </p:sp>
    </p:spTree>
    <p:extLst>
      <p:ext uri="{BB962C8B-B14F-4D97-AF65-F5344CB8AC3E}">
        <p14:creationId xmlns:p14="http://schemas.microsoft.com/office/powerpoint/2010/main" val="623218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nl-NL" sz="4800" dirty="0"/>
              <a:t>Thank you</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4132" y="1707654"/>
            <a:ext cx="2146300" cy="236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fbeelding 42" descr="http://www.icimod.org/~icimod/v2/cms4/_files/images/bca9576afaa9468a7d6bbc4e557a2588.jpg">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5536" y="1779662"/>
            <a:ext cx="3456384" cy="2278587"/>
          </a:xfrm>
          <a:prstGeom prst="rect">
            <a:avLst/>
          </a:prstGeom>
          <a:ln>
            <a:noFill/>
          </a:ln>
          <a:effectLst>
            <a:outerShdw blurRad="292100" dist="139700" dir="2700000" algn="tl" rotWithShape="0">
              <a:srgbClr val="333333">
                <a:alpha val="65000"/>
              </a:srgbClr>
            </a:outerShdw>
          </a:effec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726" r="12895"/>
          <a:stretch/>
        </p:blipFill>
        <p:spPr bwMode="auto">
          <a:xfrm>
            <a:off x="4211960" y="2427734"/>
            <a:ext cx="1677451"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81058" y="4731990"/>
            <a:ext cx="2418547" cy="338554"/>
          </a:xfrm>
          <a:prstGeom prst="rect">
            <a:avLst/>
          </a:prstGeom>
          <a:noFill/>
        </p:spPr>
        <p:txBody>
          <a:bodyPr wrap="none" rtlCol="0">
            <a:spAutoFit/>
          </a:bodyPr>
          <a:lstStyle/>
          <a:p>
            <a:r>
              <a:rPr lang="nl-NL" sz="1600" dirty="0">
                <a:latin typeface="+mn-lt"/>
                <a:ea typeface="+mn-ea"/>
                <a:cs typeface="+mn-cs"/>
              </a:rPr>
              <a:t>Email: terinkw@gmail.com</a:t>
            </a:r>
          </a:p>
        </p:txBody>
      </p:sp>
    </p:spTree>
    <p:extLst>
      <p:ext uri="{BB962C8B-B14F-4D97-AF65-F5344CB8AC3E}">
        <p14:creationId xmlns:p14="http://schemas.microsoft.com/office/powerpoint/2010/main" val="351540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Calibri" panose="020F0502020204030204" pitchFamily="34" charset="0"/>
              <a:buChar char="•"/>
            </a:pPr>
            <a:r>
              <a:rPr lang="en-US" sz="1400" dirty="0"/>
              <a:t>Volume-Area scaling (</a:t>
            </a:r>
            <a:r>
              <a:rPr lang="en-US" sz="1400" i="1" dirty="0"/>
              <a:t>Bahr, 1997</a:t>
            </a:r>
            <a:r>
              <a:rPr lang="en-US" sz="1400" dirty="0"/>
              <a:t>)</a:t>
            </a:r>
          </a:p>
          <a:p>
            <a:pPr lvl="1">
              <a:buSzPct val="110000"/>
            </a:pPr>
            <a:r>
              <a:rPr lang="nl-NL" sz="1400" dirty="0" err="1"/>
              <a:t>Assumes</a:t>
            </a:r>
            <a:r>
              <a:rPr lang="nl-NL" sz="1400" dirty="0"/>
              <a:t> </a:t>
            </a:r>
            <a:r>
              <a:rPr lang="nl-NL" sz="1400" dirty="0" err="1"/>
              <a:t>same</a:t>
            </a:r>
            <a:r>
              <a:rPr lang="nl-NL" sz="1400" dirty="0"/>
              <a:t> non-</a:t>
            </a:r>
            <a:r>
              <a:rPr lang="nl-NL" sz="1400" dirty="0" err="1"/>
              <a:t>linear</a:t>
            </a:r>
            <a:r>
              <a:rPr lang="nl-NL" sz="1400" dirty="0"/>
              <a:t> </a:t>
            </a:r>
            <a:r>
              <a:rPr lang="nl-NL" sz="1400" dirty="0" err="1"/>
              <a:t>relation</a:t>
            </a:r>
            <a:r>
              <a:rPr lang="nl-NL" sz="1400" dirty="0"/>
              <a:t> </a:t>
            </a:r>
            <a:r>
              <a:rPr lang="nl-NL" sz="1400" dirty="0" err="1"/>
              <a:t>between</a:t>
            </a:r>
            <a:r>
              <a:rPr lang="nl-NL" sz="1400" dirty="0"/>
              <a:t> V and A</a:t>
            </a:r>
          </a:p>
          <a:p>
            <a:pPr lvl="1">
              <a:buSzPct val="110000"/>
            </a:pPr>
            <a:r>
              <a:rPr lang="nl-NL" sz="1400" dirty="0" err="1"/>
              <a:t>Lumped</a:t>
            </a:r>
            <a:endParaRPr lang="nl-NL" sz="1400" dirty="0"/>
          </a:p>
          <a:p>
            <a:pPr marL="285750" indent="-285750">
              <a:buFont typeface="Calibri" panose="020F0502020204030204" pitchFamily="34" charset="0"/>
              <a:buChar char="•"/>
            </a:pPr>
            <a:r>
              <a:rPr lang="en-US" sz="1400" dirty="0"/>
              <a:t>Large scale lumped (</a:t>
            </a:r>
            <a:r>
              <a:rPr lang="en-US" sz="1400" i="1" dirty="0"/>
              <a:t>Lutz et al., 2013</a:t>
            </a:r>
            <a:r>
              <a:rPr lang="en-US" sz="1400" dirty="0"/>
              <a:t>)</a:t>
            </a:r>
          </a:p>
          <a:p>
            <a:pPr lvl="1">
              <a:buSzPct val="110000"/>
            </a:pPr>
            <a:r>
              <a:rPr lang="en-US" sz="1400" dirty="0"/>
              <a:t>Assumes idealized hypsometry for all glaciers</a:t>
            </a:r>
          </a:p>
          <a:p>
            <a:pPr lvl="1">
              <a:buSzPct val="110000"/>
            </a:pPr>
            <a:r>
              <a:rPr lang="en-US" sz="1400" dirty="0"/>
              <a:t>Distributed</a:t>
            </a:r>
            <a:endParaRPr lang="nl-NL" sz="1400" dirty="0"/>
          </a:p>
          <a:p>
            <a:pPr marL="285750" indent="-285750">
              <a:buFont typeface="Calibri" panose="020F0502020204030204" pitchFamily="34" charset="0"/>
              <a:buChar char="•"/>
            </a:pPr>
            <a:r>
              <a:rPr lang="en-US" sz="1400" dirty="0" err="1"/>
              <a:t>dH</a:t>
            </a:r>
            <a:r>
              <a:rPr lang="en-US" sz="1400" dirty="0"/>
              <a:t> parametrization (</a:t>
            </a:r>
            <a:r>
              <a:rPr lang="en-US" sz="1400" i="1" dirty="0"/>
              <a:t>Huss et al., 2010</a:t>
            </a:r>
            <a:r>
              <a:rPr lang="en-US" sz="1400" dirty="0"/>
              <a:t>)</a:t>
            </a:r>
          </a:p>
          <a:p>
            <a:pPr lvl="1">
              <a:buSzPct val="110000"/>
            </a:pPr>
            <a:r>
              <a:rPr lang="en-US" sz="1400" dirty="0"/>
              <a:t>Requires multiple DEMs per glacier to assess</a:t>
            </a:r>
            <a:endParaRPr lang="nl-NL" sz="1400" dirty="0"/>
          </a:p>
          <a:p>
            <a:pPr marL="285750" indent="-285750">
              <a:buFont typeface="Calibri" panose="020F0502020204030204" pitchFamily="34" charset="0"/>
              <a:buChar char="•"/>
            </a:pPr>
            <a:r>
              <a:rPr lang="nl-NL" sz="1400" dirty="0"/>
              <a:t>Weertman sliding (</a:t>
            </a:r>
            <a:r>
              <a:rPr lang="nl-NL" sz="1400" i="1" dirty="0"/>
              <a:t>Immerzeel et al., 2011, 2013; Shea et al., 2015</a:t>
            </a:r>
            <a:r>
              <a:rPr lang="nl-NL" sz="1400" dirty="0"/>
              <a:t>)</a:t>
            </a:r>
          </a:p>
          <a:p>
            <a:pPr lvl="1">
              <a:buSzPct val="110000"/>
            </a:pPr>
            <a:r>
              <a:rPr lang="nl-NL" sz="1400" dirty="0" err="1"/>
              <a:t>Only</a:t>
            </a:r>
            <a:r>
              <a:rPr lang="nl-NL" sz="1400" dirty="0"/>
              <a:t> </a:t>
            </a:r>
            <a:r>
              <a:rPr lang="nl-NL" sz="1400" dirty="0" err="1"/>
              <a:t>feasible</a:t>
            </a:r>
            <a:r>
              <a:rPr lang="nl-NL" sz="1400" dirty="0"/>
              <a:t> at high </a:t>
            </a:r>
            <a:r>
              <a:rPr lang="nl-NL" sz="1400" dirty="0" err="1"/>
              <a:t>resolution</a:t>
            </a:r>
            <a:r>
              <a:rPr lang="nl-NL" sz="1400" dirty="0"/>
              <a:t> ( &lt; 100 m)</a:t>
            </a:r>
          </a:p>
          <a:p>
            <a:pPr lvl="1">
              <a:buSzPct val="110000"/>
            </a:pPr>
            <a:r>
              <a:rPr lang="nl-NL" sz="1400" dirty="0" err="1"/>
              <a:t>Ignores</a:t>
            </a:r>
            <a:r>
              <a:rPr lang="nl-NL" sz="1400" dirty="0"/>
              <a:t> </a:t>
            </a:r>
            <a:r>
              <a:rPr lang="nl-NL" sz="1400" dirty="0" err="1"/>
              <a:t>viscous</a:t>
            </a:r>
            <a:r>
              <a:rPr lang="nl-NL" sz="1400" dirty="0"/>
              <a:t> </a:t>
            </a:r>
            <a:r>
              <a:rPr lang="nl-NL" sz="1400" dirty="0" err="1"/>
              <a:t>deformation</a:t>
            </a:r>
            <a:endParaRPr lang="nl-NL" sz="1400" dirty="0"/>
          </a:p>
          <a:p>
            <a:pPr lvl="1">
              <a:buSzPct val="110000"/>
            </a:pPr>
            <a:r>
              <a:rPr lang="nl-NL" sz="1400" dirty="0" err="1"/>
              <a:t>Initial</a:t>
            </a:r>
            <a:r>
              <a:rPr lang="nl-NL" sz="1400" dirty="0"/>
              <a:t> </a:t>
            </a:r>
            <a:r>
              <a:rPr lang="nl-NL" sz="1400" dirty="0" err="1"/>
              <a:t>conditions</a:t>
            </a:r>
            <a:endParaRPr lang="nl-NL" sz="1400" dirty="0"/>
          </a:p>
          <a:p>
            <a:pPr marL="285750" indent="-285750">
              <a:buFont typeface="Calibri" panose="020F0502020204030204" pitchFamily="34" charset="0"/>
              <a:buChar char="•"/>
            </a:pPr>
            <a:r>
              <a:rPr lang="en-US" sz="1400" dirty="0"/>
              <a:t>Shallow ice approximation (</a:t>
            </a:r>
            <a:r>
              <a:rPr lang="en-US" sz="1400" i="1" dirty="0"/>
              <a:t>Rowan et al., 2015</a:t>
            </a:r>
            <a:r>
              <a:rPr lang="en-US" sz="1400" dirty="0"/>
              <a:t>)</a:t>
            </a:r>
          </a:p>
          <a:p>
            <a:pPr lvl="1">
              <a:buSzPct val="110000"/>
            </a:pPr>
            <a:r>
              <a:rPr lang="en-US" sz="1400" dirty="0"/>
              <a:t>Only feasible at high resolution </a:t>
            </a:r>
          </a:p>
          <a:p>
            <a:pPr lvl="1">
              <a:buSzPct val="110000"/>
            </a:pPr>
            <a:r>
              <a:rPr lang="en-US" sz="1400" dirty="0"/>
              <a:t>Initial conditions</a:t>
            </a:r>
          </a:p>
          <a:p>
            <a:pPr lvl="2"/>
            <a:endParaRPr lang="nl-NL" sz="1400" dirty="0"/>
          </a:p>
          <a:p>
            <a:endParaRPr lang="nl-NL" dirty="0"/>
          </a:p>
        </p:txBody>
      </p:sp>
      <p:sp>
        <p:nvSpPr>
          <p:cNvPr id="3" name="Title 2"/>
          <p:cNvSpPr>
            <a:spLocks noGrp="1"/>
          </p:cNvSpPr>
          <p:nvPr>
            <p:ph type="ctrTitle"/>
          </p:nvPr>
        </p:nvSpPr>
        <p:spPr/>
        <p:txBody>
          <a:bodyPr/>
          <a:lstStyle/>
          <a:p>
            <a:r>
              <a:rPr lang="nl-NL" dirty="0"/>
              <a:t>Overview existing models for glacier dynamics</a:t>
            </a:r>
          </a:p>
        </p:txBody>
      </p:sp>
    </p:spTree>
    <p:extLst>
      <p:ext uri="{BB962C8B-B14F-4D97-AF65-F5344CB8AC3E}">
        <p14:creationId xmlns:p14="http://schemas.microsoft.com/office/powerpoint/2010/main" val="91956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 name="Content Placeholder 17407"/>
          <p:cNvSpPr>
            <a:spLocks noGrp="1"/>
          </p:cNvSpPr>
          <p:nvPr>
            <p:ph idx="1"/>
          </p:nvPr>
        </p:nvSpPr>
        <p:spPr>
          <a:xfrm>
            <a:off x="323528" y="843558"/>
            <a:ext cx="7632848" cy="4104456"/>
          </a:xfrm>
        </p:spPr>
        <p:txBody>
          <a:bodyPr/>
          <a:lstStyle/>
          <a:p>
            <a:r>
              <a:rPr lang="nl-NL" dirty="0"/>
              <a:t>Published in GMD (</a:t>
            </a:r>
            <a:r>
              <a:rPr lang="nl-NL" i="1" dirty="0"/>
              <a:t>Terink et al., 2015</a:t>
            </a:r>
            <a:r>
              <a:rPr lang="nl-NL" dirty="0"/>
              <a:t>)</a:t>
            </a:r>
          </a:p>
          <a:p>
            <a:r>
              <a:rPr lang="nl-NL" dirty="0"/>
              <a:t>Calculates soil-water and cryosphere processes</a:t>
            </a:r>
          </a:p>
          <a:p>
            <a:pPr marL="0" indent="0">
              <a:buNone/>
            </a:pPr>
            <a:r>
              <a:rPr lang="nl-NL" dirty="0"/>
              <a:t>       on a cell-by-cell basis</a:t>
            </a:r>
          </a:p>
          <a:p>
            <a:r>
              <a:rPr lang="nl-NL" dirty="0"/>
              <a:t>Spatially distributed</a:t>
            </a:r>
          </a:p>
          <a:p>
            <a:r>
              <a:rPr lang="nl-NL" dirty="0"/>
              <a:t>Sub-grid variability (fractional coverage)</a:t>
            </a:r>
          </a:p>
          <a:p>
            <a:r>
              <a:rPr lang="nl-NL" dirty="0"/>
              <a:t>Modular approach</a:t>
            </a:r>
          </a:p>
          <a:p>
            <a:r>
              <a:rPr lang="nl-NL" dirty="0"/>
              <a:t>Applied in several studies in the </a:t>
            </a:r>
          </a:p>
          <a:p>
            <a:pPr marL="0" indent="0">
              <a:buNone/>
            </a:pPr>
            <a:r>
              <a:rPr lang="nl-NL" dirty="0"/>
              <a:t>      Hindu Kush Himalayan region, Chile, and Africa</a:t>
            </a:r>
          </a:p>
          <a:p>
            <a:endParaRPr lang="nl-NL" dirty="0"/>
          </a:p>
        </p:txBody>
      </p:sp>
      <p:sp>
        <p:nvSpPr>
          <p:cNvPr id="31" name="Title 30"/>
          <p:cNvSpPr>
            <a:spLocks noGrp="1"/>
          </p:cNvSpPr>
          <p:nvPr>
            <p:ph type="ctrTitle"/>
          </p:nvPr>
        </p:nvSpPr>
        <p:spPr/>
        <p:txBody>
          <a:bodyPr/>
          <a:lstStyle/>
          <a:p>
            <a:r>
              <a:rPr lang="nl-NL" dirty="0"/>
              <a:t>Introduction SPHY model</a:t>
            </a:r>
          </a:p>
        </p:txBody>
      </p:sp>
      <p:sp>
        <p:nvSpPr>
          <p:cNvPr id="2" name="TextBox 1"/>
          <p:cNvSpPr txBox="1"/>
          <p:nvPr/>
        </p:nvSpPr>
        <p:spPr>
          <a:xfrm>
            <a:off x="251520" y="4659982"/>
            <a:ext cx="8050602" cy="200055"/>
          </a:xfrm>
          <a:prstGeom prst="rect">
            <a:avLst/>
          </a:prstGeom>
          <a:noFill/>
        </p:spPr>
        <p:txBody>
          <a:bodyPr wrap="none" rtlCol="0">
            <a:spAutoFit/>
          </a:bodyPr>
          <a:lstStyle/>
          <a:p>
            <a:r>
              <a:rPr lang="nl-NL" sz="700" i="1" dirty="0"/>
              <a:t>Terink, W., Lutz, A. F., Simons, G. W. H., Immerzeel, W. W., and Droogers, P.: SPHY v2.0: Spatial Processes in HYdrology, Geosci. Model Dev., 8, 2009-2034, doi:10.5194/gmd-8-2009-2015, 2015.</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320" y="267494"/>
            <a:ext cx="2888160" cy="37444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96336" y="4030174"/>
            <a:ext cx="1146468" cy="261610"/>
          </a:xfrm>
          <a:prstGeom prst="rect">
            <a:avLst/>
          </a:prstGeom>
          <a:noFill/>
        </p:spPr>
        <p:txBody>
          <a:bodyPr wrap="none" rtlCol="0">
            <a:spAutoFit/>
          </a:bodyPr>
          <a:lstStyle/>
          <a:p>
            <a:r>
              <a:rPr lang="nl-NL" sz="1100" i="1" dirty="0"/>
              <a:t>Lutz et al. 2014</a:t>
            </a:r>
          </a:p>
        </p:txBody>
      </p:sp>
      <p:sp>
        <p:nvSpPr>
          <p:cNvPr id="8" name="TextBox 7"/>
          <p:cNvSpPr txBox="1"/>
          <p:nvPr/>
        </p:nvSpPr>
        <p:spPr>
          <a:xfrm>
            <a:off x="251520" y="4803998"/>
            <a:ext cx="8424936" cy="307777"/>
          </a:xfrm>
          <a:prstGeom prst="rect">
            <a:avLst/>
          </a:prstGeom>
          <a:noFill/>
        </p:spPr>
        <p:txBody>
          <a:bodyPr wrap="square" rtlCol="0">
            <a:spAutoFit/>
          </a:bodyPr>
          <a:lstStyle/>
          <a:p>
            <a:r>
              <a:rPr lang="nl-NL" sz="700" i="1" dirty="0"/>
              <a:t>Lutz, A. F., Immerzeel, W. W., Shrestha, A. B., and Bierkens, M. F. P.: Consistent increase in High Asia’s runoff due to increasing glacier melt and precipitation, Nature Climate Change, 4, 587–592, doi:10.1038/nclimate2237, 2014.</a:t>
            </a:r>
          </a:p>
        </p:txBody>
      </p:sp>
    </p:spTree>
    <p:extLst>
      <p:ext uri="{BB962C8B-B14F-4D97-AF65-F5344CB8AC3E}">
        <p14:creationId xmlns:p14="http://schemas.microsoft.com/office/powerpoint/2010/main" val="89310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NL" dirty="0"/>
              <a:t>Current SPHY model glacier module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755722"/>
            <a:ext cx="4176464" cy="428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450860" y="1131590"/>
            <a:ext cx="4572000" cy="3395801"/>
          </a:xfrm>
          <a:prstGeom prst="rect">
            <a:avLst/>
          </a:prstGeom>
        </p:spPr>
        <p:txBody>
          <a:bodyPr>
            <a:spAutoFit/>
          </a:bodyPr>
          <a:lstStyle/>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Glaciers are implemented as a fixed mass generating glacier melt using a degree day factor</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Rainfall on the glacier is not taken into account, and needs to be corrected for as a pre-processing step</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Snowfall, accumulation of snow, and snow melt is not taken into account</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Thus:</a:t>
            </a:r>
          </a:p>
          <a:p>
            <a:pPr marL="800100" lvl="1" indent="-342900">
              <a:spcBef>
                <a:spcPts val="400"/>
              </a:spcBef>
              <a:buClr>
                <a:srgbClr val="7A9724"/>
              </a:buClr>
              <a:buSzPct val="110000"/>
              <a:buFont typeface="Calibri" panose="020F0502020204030204" pitchFamily="34" charset="0"/>
              <a:buChar char="&gt;"/>
            </a:pPr>
            <a:r>
              <a:rPr lang="en-US" sz="1800" i="1" dirty="0">
                <a:solidFill>
                  <a:schemeClr val="tx1">
                    <a:lumMod val="75000"/>
                    <a:lumOff val="25000"/>
                  </a:schemeClr>
                </a:solidFill>
                <a:latin typeface="+mn-lt"/>
                <a:ea typeface="+mn-ea"/>
                <a:cs typeface="+mn-cs"/>
              </a:rPr>
              <a:t>Not mass conserving</a:t>
            </a:r>
          </a:p>
          <a:p>
            <a:pPr marL="800100" lvl="1" indent="-342900">
              <a:spcBef>
                <a:spcPts val="400"/>
              </a:spcBef>
              <a:buClr>
                <a:srgbClr val="7A9724"/>
              </a:buClr>
              <a:buSzPct val="110000"/>
              <a:buFont typeface="Calibri" panose="020F0502020204030204" pitchFamily="34" charset="0"/>
              <a:buChar char="&gt;"/>
            </a:pPr>
            <a:r>
              <a:rPr lang="en-US" sz="1800" i="1" dirty="0">
                <a:solidFill>
                  <a:schemeClr val="tx1">
                    <a:lumMod val="75000"/>
                    <a:lumOff val="25000"/>
                  </a:schemeClr>
                </a:solidFill>
                <a:latin typeface="+mn-lt"/>
                <a:ea typeface="+mn-ea"/>
                <a:cs typeface="+mn-cs"/>
              </a:rPr>
              <a:t>No ice redistribution</a:t>
            </a:r>
          </a:p>
        </p:txBody>
      </p:sp>
      <p:sp>
        <p:nvSpPr>
          <p:cNvPr id="2" name="Rectangle 1"/>
          <p:cNvSpPr/>
          <p:nvPr/>
        </p:nvSpPr>
        <p:spPr>
          <a:xfrm>
            <a:off x="395536" y="1352006"/>
            <a:ext cx="1152128" cy="2808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73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p:txBody>
          <a:bodyPr/>
          <a:lstStyle/>
          <a:p>
            <a:r>
              <a:rPr lang="nl-NL" dirty="0"/>
              <a:t>Improved glacier module: mass conserving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80" y="925509"/>
            <a:ext cx="5400000" cy="395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06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NL" dirty="0"/>
              <a:t>Improved </a:t>
            </a:r>
            <a:r>
              <a:rPr lang="nl-NL"/>
              <a:t>glacier module: mass conserving</a:t>
            </a:r>
            <a:endParaRPr lang="nl-NL" dirty="0"/>
          </a:p>
        </p:txBody>
      </p:sp>
      <p:pic>
        <p:nvPicPr>
          <p:cNvPr id="512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849"/>
          <a:stretch/>
        </p:blipFill>
        <p:spPr bwMode="auto">
          <a:xfrm>
            <a:off x="611560" y="1131590"/>
            <a:ext cx="2520000" cy="18166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702"/>
          <a:stretch/>
        </p:blipFill>
        <p:spPr bwMode="auto">
          <a:xfrm>
            <a:off x="611560" y="3147814"/>
            <a:ext cx="2520000" cy="18130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25437"/>
          <a:stretch/>
        </p:blipFill>
        <p:spPr bwMode="auto">
          <a:xfrm>
            <a:off x="3189477" y="3147814"/>
            <a:ext cx="1080000" cy="12446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24965"/>
          <a:stretch/>
        </p:blipFill>
        <p:spPr bwMode="auto">
          <a:xfrm>
            <a:off x="3189477" y="1145573"/>
            <a:ext cx="1080000" cy="12368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48108" y="843558"/>
            <a:ext cx="2239716" cy="276999"/>
          </a:xfrm>
          <a:prstGeom prst="rect">
            <a:avLst/>
          </a:prstGeom>
          <a:noFill/>
        </p:spPr>
        <p:txBody>
          <a:bodyPr wrap="none" rtlCol="0">
            <a:spAutoFit/>
          </a:bodyPr>
          <a:lstStyle/>
          <a:p>
            <a:r>
              <a:rPr lang="nl-NL" sz="1200" dirty="0"/>
              <a:t>Model resolution: 250 x 250 m</a:t>
            </a:r>
          </a:p>
        </p:txBody>
      </p:sp>
      <p:sp>
        <p:nvSpPr>
          <p:cNvPr id="10" name="TextBox 9"/>
          <p:cNvSpPr txBox="1"/>
          <p:nvPr/>
        </p:nvSpPr>
        <p:spPr>
          <a:xfrm>
            <a:off x="4427984" y="1347614"/>
            <a:ext cx="4608512" cy="3026470"/>
          </a:xfrm>
          <a:prstGeom prst="rect">
            <a:avLst/>
          </a:prstGeom>
          <a:noFill/>
          <a:ln>
            <a:solidFill>
              <a:schemeClr val="tx1">
                <a:alpha val="46000"/>
              </a:schemeClr>
            </a:solidFill>
          </a:ln>
        </p:spPr>
        <p:txBody>
          <a:bodyPr wrap="square" rtlCol="0">
            <a:spAutoFit/>
          </a:bodyPr>
          <a:lstStyle/>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UID = unique combination of model cell ID and glacier ID</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Distinction between debris and debris-free</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Temperature lapsed to glacier elevation within a cell (monthly lapse rates)</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Taking into account snow and rain on the glacier</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Melt rates adapt based on the presence of a dynamic snow pack (first snow, then glacier)</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Glacier mass balance for each glacier in maintained –&gt; mass conserving</a:t>
            </a:r>
          </a:p>
          <a:p>
            <a:endParaRPr lang="nl-NL" sz="1400" dirty="0"/>
          </a:p>
        </p:txBody>
      </p:sp>
    </p:spTree>
    <p:extLst>
      <p:ext uri="{BB962C8B-B14F-4D97-AF65-F5344CB8AC3E}">
        <p14:creationId xmlns:p14="http://schemas.microsoft.com/office/powerpoint/2010/main" val="394096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a:t>Initial ice thickness (Glaptop2 (</a:t>
            </a:r>
            <a:r>
              <a:rPr lang="nl-NL" i="1" dirty="0"/>
              <a:t>Frey et al., 2014; Linsbauer et al., 2015</a:t>
            </a:r>
            <a:r>
              <a:rPr lang="nl-NL" dirty="0"/>
              <a:t>)</a:t>
            </a:r>
          </a:p>
          <a:p>
            <a:r>
              <a:rPr lang="nl-NL" dirty="0"/>
              <a:t>Ice redistribution calculated at end of hydrological year</a:t>
            </a:r>
          </a:p>
          <a:p>
            <a:r>
              <a:rPr lang="nl-NL" dirty="0"/>
              <a:t>Only redistribution if total glacier mass balance is negative</a:t>
            </a:r>
          </a:p>
          <a:p>
            <a:r>
              <a:rPr lang="nl-NL" dirty="0"/>
              <a:t>Accumulated mass is redistributed over ablation UIDs according to ice volume distribution</a:t>
            </a:r>
          </a:p>
          <a:p>
            <a:pPr marL="0" indent="0">
              <a:buNone/>
            </a:pPr>
            <a:endParaRPr lang="nl-NL" dirty="0"/>
          </a:p>
          <a:p>
            <a:endParaRPr lang="nl-NL" dirty="0"/>
          </a:p>
        </p:txBody>
      </p:sp>
      <p:sp>
        <p:nvSpPr>
          <p:cNvPr id="3" name="Title 2"/>
          <p:cNvSpPr>
            <a:spLocks noGrp="1"/>
          </p:cNvSpPr>
          <p:nvPr>
            <p:ph type="ctrTitle"/>
          </p:nvPr>
        </p:nvSpPr>
        <p:spPr/>
        <p:txBody>
          <a:bodyPr/>
          <a:lstStyle/>
          <a:p>
            <a:r>
              <a:rPr lang="nl-NL" dirty="0"/>
              <a:t>Improved glacier module: ice redistribution</a:t>
            </a:r>
          </a:p>
        </p:txBody>
      </p:sp>
      <p:pic>
        <p:nvPicPr>
          <p:cNvPr id="4"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499742"/>
            <a:ext cx="3744016" cy="249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07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 name="Content Placeholder 17407"/>
          <p:cNvSpPr>
            <a:spLocks noGrp="1"/>
          </p:cNvSpPr>
          <p:nvPr>
            <p:ph idx="1"/>
          </p:nvPr>
        </p:nvSpPr>
        <p:spPr/>
        <p:txBody>
          <a:bodyPr/>
          <a:lstStyle/>
          <a:p>
            <a:r>
              <a:rPr lang="nl-NL" dirty="0"/>
              <a:t>Observations:</a:t>
            </a:r>
          </a:p>
          <a:p>
            <a:pPr lvl="1"/>
            <a:r>
              <a:rPr lang="nl-NL" dirty="0"/>
              <a:t>6 precipitation stations</a:t>
            </a:r>
          </a:p>
          <a:p>
            <a:pPr lvl="1"/>
            <a:r>
              <a:rPr lang="nl-NL" dirty="0"/>
              <a:t>3 temperature stations</a:t>
            </a:r>
          </a:p>
          <a:p>
            <a:pPr lvl="1"/>
            <a:r>
              <a:rPr lang="nl-NL" dirty="0"/>
              <a:t>2 discharge stations</a:t>
            </a:r>
          </a:p>
          <a:p>
            <a:r>
              <a:rPr lang="nl-NL" dirty="0"/>
              <a:t>Reference data set:</a:t>
            </a:r>
          </a:p>
          <a:p>
            <a:pPr lvl="1"/>
            <a:r>
              <a:rPr lang="nl-NL" dirty="0"/>
              <a:t>Corrected WFDEI (5 km) 1981-2010 (</a:t>
            </a:r>
            <a:r>
              <a:rPr lang="en-US" i="1" dirty="0"/>
              <a:t>Lutz and Immerzeel, 2015</a:t>
            </a:r>
            <a:r>
              <a:rPr lang="nl-NL" dirty="0"/>
              <a:t>)</a:t>
            </a:r>
          </a:p>
          <a:p>
            <a:r>
              <a:rPr lang="nl-NL" dirty="0"/>
              <a:t>Bias correction:</a:t>
            </a:r>
          </a:p>
          <a:p>
            <a:pPr lvl="1"/>
            <a:r>
              <a:rPr lang="nl-NL" dirty="0"/>
              <a:t>Temperature: mean and standard deviation (</a:t>
            </a:r>
            <a:r>
              <a:rPr lang="nl-NL" i="1" dirty="0"/>
              <a:t>Terink et al., 2010</a:t>
            </a:r>
            <a:r>
              <a:rPr lang="nl-NL" dirty="0"/>
              <a:t>)</a:t>
            </a:r>
          </a:p>
          <a:p>
            <a:pPr lvl="1"/>
            <a:r>
              <a:rPr lang="nl-NL" dirty="0"/>
              <a:t>Precipitation: mean</a:t>
            </a:r>
          </a:p>
          <a:p>
            <a:r>
              <a:rPr lang="nl-NL" dirty="0"/>
              <a:t>Calibration (2000-2009):</a:t>
            </a:r>
          </a:p>
          <a:p>
            <a:pPr lvl="1"/>
            <a:r>
              <a:rPr lang="nl-NL" dirty="0"/>
              <a:t>10-year average glacier mass balance (-380 mm/year) (</a:t>
            </a:r>
            <a:r>
              <a:rPr lang="en-US" i="1" dirty="0" err="1"/>
              <a:t>Kääb</a:t>
            </a:r>
            <a:r>
              <a:rPr lang="en-US" i="1" dirty="0"/>
              <a:t> et al. 2015</a:t>
            </a:r>
            <a:r>
              <a:rPr lang="nl-NL" dirty="0"/>
              <a:t>)</a:t>
            </a:r>
          </a:p>
          <a:p>
            <a:pPr lvl="1"/>
            <a:r>
              <a:rPr lang="nl-NL" dirty="0"/>
              <a:t>River discharge</a:t>
            </a:r>
          </a:p>
          <a:p>
            <a:endParaRPr lang="nl-NL" dirty="0"/>
          </a:p>
        </p:txBody>
      </p:sp>
      <p:sp>
        <p:nvSpPr>
          <p:cNvPr id="31" name="Title 30"/>
          <p:cNvSpPr>
            <a:spLocks noGrp="1"/>
          </p:cNvSpPr>
          <p:nvPr>
            <p:ph type="ctrTitle"/>
          </p:nvPr>
        </p:nvSpPr>
        <p:spPr/>
        <p:txBody>
          <a:bodyPr/>
          <a:lstStyle/>
          <a:p>
            <a:r>
              <a:rPr lang="nl-NL" dirty="0"/>
              <a:t>Tamakoshi River Basin: forcing and calibration</a:t>
            </a:r>
          </a:p>
        </p:txBody>
      </p:sp>
    </p:spTree>
    <p:extLst>
      <p:ext uri="{BB962C8B-B14F-4D97-AF65-F5344CB8AC3E}">
        <p14:creationId xmlns:p14="http://schemas.microsoft.com/office/powerpoint/2010/main" val="339485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732" t="3054" r="8589" b="1750"/>
          <a:stretch/>
        </p:blipFill>
        <p:spPr>
          <a:xfrm>
            <a:off x="467544" y="267493"/>
            <a:ext cx="6840760" cy="3846377"/>
          </a:xfrm>
        </p:spPr>
      </p:pic>
      <p:sp>
        <p:nvSpPr>
          <p:cNvPr id="2" name="TextBox 1"/>
          <p:cNvSpPr txBox="1"/>
          <p:nvPr/>
        </p:nvSpPr>
        <p:spPr>
          <a:xfrm>
            <a:off x="2699792" y="4357141"/>
            <a:ext cx="2547492" cy="461665"/>
          </a:xfrm>
          <a:prstGeom prst="rect">
            <a:avLst/>
          </a:prstGeom>
          <a:noFill/>
        </p:spPr>
        <p:txBody>
          <a:bodyPr wrap="none" rtlCol="0">
            <a:spAutoFit/>
          </a:bodyPr>
          <a:lstStyle/>
          <a:p>
            <a:r>
              <a:rPr lang="nl-NL" dirty="0"/>
              <a:t>dS = -391 mm y</a:t>
            </a:r>
            <a:r>
              <a:rPr lang="nl-NL" baseline="30000" dirty="0"/>
              <a:t>-1</a:t>
            </a:r>
            <a:endParaRPr lang="nl-NL" dirty="0"/>
          </a:p>
        </p:txBody>
      </p:sp>
    </p:spTree>
    <p:extLst>
      <p:ext uri="{BB962C8B-B14F-4D97-AF65-F5344CB8AC3E}">
        <p14:creationId xmlns:p14="http://schemas.microsoft.com/office/powerpoint/2010/main" val="1813717927"/>
      </p:ext>
    </p:extLst>
  </p:cSld>
  <p:clrMapOvr>
    <a:masterClrMapping/>
  </p:clrMapOvr>
</p:sld>
</file>

<file path=ppt/theme/theme1.xml><?xml version="1.0" encoding="utf-8"?>
<a:theme xmlns:a="http://schemas.openxmlformats.org/drawingml/2006/main" name="PresentatieTemplate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Template2016_16x9.potx" id="{8F341035-3160-4A31-89E6-0A9F6C7FACDA}" vid="{A9DE0DB5-72E8-4AB5-B8D0-C91C26DB48C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PresentationTemplate2016_16x9</Template>
  <TotalTime>7</TotalTime>
  <Words>737</Words>
  <Application>Microsoft Office PowerPoint</Application>
  <PresentationFormat>Presentación en pantalla (16:9)</PresentationFormat>
  <Paragraphs>88</Paragraphs>
  <Slides>16</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ＭＳ Ｐゴシック</vt:lpstr>
      <vt:lpstr>Arial</vt:lpstr>
      <vt:lpstr>Calibri</vt:lpstr>
      <vt:lpstr>Wingdings</vt:lpstr>
      <vt:lpstr>PresentatieTemplate2016</vt:lpstr>
      <vt:lpstr>Presentación de PowerPoint</vt:lpstr>
      <vt:lpstr>Overview existing models for glacier dynamics</vt:lpstr>
      <vt:lpstr>Introduction SPHY model</vt:lpstr>
      <vt:lpstr>Current SPHY model glacier module</vt:lpstr>
      <vt:lpstr>Improved glacier module: mass conserving</vt:lpstr>
      <vt:lpstr>Improved glacier module: mass conserving</vt:lpstr>
      <vt:lpstr>Improved glacier module: ice redistribution</vt:lpstr>
      <vt:lpstr>Tamakoshi River Basin: forcing and calibration</vt:lpstr>
      <vt:lpstr>Presentación de PowerPoint</vt:lpstr>
      <vt:lpstr>Presentación de PowerPoint</vt:lpstr>
      <vt:lpstr>Presentación de PowerPoint</vt:lpstr>
      <vt:lpstr>Presentación de PowerPoint</vt:lpstr>
      <vt:lpstr>Presentación de PowerPoint</vt:lpstr>
      <vt:lpstr>Presentación de PowerPoint</vt:lpstr>
      <vt:lpstr>Conclusions and shortcomings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Alberto De Tomás</dc:creator>
  <cp:lastModifiedBy>Alberto De Tomás</cp:lastModifiedBy>
  <cp:revision>1</cp:revision>
  <dcterms:created xsi:type="dcterms:W3CDTF">2018-02-23T12:30:31Z</dcterms:created>
  <dcterms:modified xsi:type="dcterms:W3CDTF">2018-02-23T12:37:35Z</dcterms:modified>
</cp:coreProperties>
</file>